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65" r:id="rId11"/>
    <p:sldId id="263" r:id="rId12"/>
    <p:sldId id="268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53" d="100"/>
          <a:sy n="53" d="100"/>
        </p:scale>
        <p:origin x="124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70C29-723B-4D17-BF27-36449828143D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8CB6E-7AB2-4381-84BC-0A781D0F1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02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8CB6E-7AB2-4381-84BC-0A781D0F1FD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61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8CB6E-7AB2-4381-84BC-0A781D0F1FD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77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29608" y="734074"/>
            <a:ext cx="962914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6081" y="1982472"/>
            <a:ext cx="15895955" cy="655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R_cod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99643" y="2781300"/>
            <a:ext cx="11792092" cy="638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0575" indent="2539365" algn="ctr">
              <a:lnSpc>
                <a:spcPct val="115900"/>
              </a:lnSpc>
              <a:spcBef>
                <a:spcPts val="100"/>
              </a:spcBef>
            </a:pPr>
            <a:r>
              <a:rPr lang="en-IN" sz="8800" b="1" spc="-450" dirty="0">
                <a:solidFill>
                  <a:srgbClr val="FFFFFF"/>
                </a:solidFill>
                <a:latin typeface="Verdana"/>
                <a:cs typeface="Verdana"/>
              </a:rPr>
              <a:t>QR- CODE     GENERATOR</a:t>
            </a:r>
            <a:endParaRPr sz="8800" dirty="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4790"/>
              </a:spcBef>
            </a:pPr>
            <a:endParaRPr lang="en-IN" sz="3000" spc="-15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4790"/>
              </a:spcBef>
            </a:pPr>
            <a:r>
              <a:rPr sz="3000" spc="-1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3000" spc="-1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ourier New"/>
                <a:cs typeface="Courier New"/>
              </a:rPr>
              <a:t>KHUSHI</a:t>
            </a:r>
            <a:r>
              <a:rPr sz="30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ourier New"/>
                <a:cs typeface="Courier New"/>
              </a:rPr>
              <a:t>RATHI</a:t>
            </a:r>
            <a:endParaRPr sz="30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3000" spc="-30" dirty="0">
                <a:solidFill>
                  <a:srgbClr val="FFFFFF"/>
                </a:solidFill>
                <a:latin typeface="Courier New"/>
                <a:cs typeface="Courier New"/>
              </a:rPr>
              <a:t>219309030</a:t>
            </a:r>
            <a:endParaRPr sz="300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3000" spc="-30" dirty="0">
                <a:solidFill>
                  <a:srgbClr val="FFFFFF"/>
                </a:solidFill>
                <a:latin typeface="Courier New"/>
                <a:cs typeface="Courier New"/>
              </a:rPr>
              <a:t>SECTION</a:t>
            </a:r>
            <a:r>
              <a:rPr sz="3000" spc="-1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000" dirty="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9643" y="1070863"/>
            <a:ext cx="12089130" cy="112274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200" spc="985" dirty="0">
                <a:latin typeface="Trebuchet MS"/>
                <a:cs typeface="Trebuchet MS"/>
              </a:rPr>
              <a:t>EXPER</a:t>
            </a:r>
            <a:r>
              <a:rPr lang="en-IN" sz="7200" spc="985" dirty="0">
                <a:latin typeface="Trebuchet MS"/>
                <a:cs typeface="Trebuchet MS"/>
              </a:rPr>
              <a:t>I</a:t>
            </a:r>
            <a:r>
              <a:rPr sz="7200" spc="985" dirty="0">
                <a:latin typeface="Trebuchet MS"/>
                <a:cs typeface="Trebuchet MS"/>
              </a:rPr>
              <a:t>ENTIAL</a:t>
            </a:r>
            <a:r>
              <a:rPr sz="7200" spc="-415" dirty="0">
                <a:latin typeface="Trebuchet MS"/>
                <a:cs typeface="Trebuchet MS"/>
              </a:rPr>
              <a:t> </a:t>
            </a:r>
            <a:r>
              <a:rPr sz="6000" spc="980" dirty="0">
                <a:latin typeface="Trebuchet MS"/>
                <a:cs typeface="Trebuchet MS"/>
              </a:rPr>
              <a:t>LEARNING</a:t>
            </a:r>
            <a:endParaRPr sz="72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25" y="2781300"/>
            <a:ext cx="16230600" cy="6479856"/>
          </a:xfrm>
          <a:custGeom>
            <a:avLst/>
            <a:gdLst/>
            <a:ahLst/>
            <a:cxnLst/>
            <a:rect l="l" t="t" r="r" b="b"/>
            <a:pathLst>
              <a:path w="16230600" h="4258309">
                <a:moveTo>
                  <a:pt x="16230537" y="0"/>
                </a:moveTo>
                <a:lnTo>
                  <a:pt x="0" y="0"/>
                </a:lnTo>
                <a:lnTo>
                  <a:pt x="0" y="15252"/>
                </a:lnTo>
                <a:lnTo>
                  <a:pt x="0" y="4241647"/>
                </a:lnTo>
                <a:lnTo>
                  <a:pt x="0" y="4258157"/>
                </a:lnTo>
                <a:lnTo>
                  <a:pt x="16230537" y="4258157"/>
                </a:lnTo>
                <a:lnTo>
                  <a:pt x="16230537" y="4241965"/>
                </a:lnTo>
                <a:lnTo>
                  <a:pt x="16230537" y="4241647"/>
                </a:lnTo>
                <a:lnTo>
                  <a:pt x="16230537" y="15392"/>
                </a:lnTo>
                <a:lnTo>
                  <a:pt x="16214827" y="15392"/>
                </a:lnTo>
                <a:lnTo>
                  <a:pt x="16214827" y="4241647"/>
                </a:lnTo>
                <a:lnTo>
                  <a:pt x="15379" y="4241647"/>
                </a:lnTo>
                <a:lnTo>
                  <a:pt x="15379" y="15252"/>
                </a:lnTo>
                <a:lnTo>
                  <a:pt x="16230537" y="15252"/>
                </a:lnTo>
                <a:lnTo>
                  <a:pt x="16230537" y="0"/>
                </a:lnTo>
                <a:close/>
              </a:path>
            </a:pathLst>
          </a:custGeom>
          <a:solidFill>
            <a:srgbClr val="3112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5395"/>
            <a:ext cx="18287999" cy="2416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41B2E-7386-43B1-BD50-5A1AAAB41C76}"/>
              </a:ext>
            </a:extLst>
          </p:cNvPr>
          <p:cNvSpPr txBox="1"/>
          <p:nvPr/>
        </p:nvSpPr>
        <p:spPr>
          <a:xfrm>
            <a:off x="5334000" y="571500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GANTT CHART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CAC21-7598-4DAB-B1B3-9273BB3D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4"/>
          <a:stretch/>
        </p:blipFill>
        <p:spPr>
          <a:xfrm>
            <a:off x="1219199" y="3013748"/>
            <a:ext cx="15849600" cy="6041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1477" y="4762500"/>
            <a:ext cx="6604000" cy="1296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lang="en-IN" sz="8000" b="1" spc="-715" dirty="0">
                <a:latin typeface="Verdana"/>
                <a:cs typeface="Verdana"/>
              </a:rPr>
              <a:t>REFERENCES</a:t>
            </a:r>
            <a:endParaRPr sz="8000" dirty="0">
              <a:latin typeface="Verdana"/>
              <a:cs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9A2FD-4C9F-4413-96CF-F6609929AB2A}"/>
              </a:ext>
            </a:extLst>
          </p:cNvPr>
          <p:cNvSpPr txBox="1"/>
          <p:nvPr/>
        </p:nvSpPr>
        <p:spPr>
          <a:xfrm>
            <a:off x="9372600" y="4000500"/>
            <a:ext cx="853440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5400" dirty="0" err="1"/>
              <a:t>Youtube</a:t>
            </a:r>
            <a:r>
              <a:rPr lang="en-IN" sz="5400" dirty="0"/>
              <a:t> Channel-Web code</a:t>
            </a:r>
          </a:p>
          <a:p>
            <a:pPr marL="342900" indent="-342900">
              <a:buAutoNum type="arabicPeriod"/>
            </a:pPr>
            <a:r>
              <a:rPr lang="en-IN" sz="5400" dirty="0"/>
              <a:t>Pypi.org</a:t>
            </a:r>
          </a:p>
          <a:p>
            <a:pPr marL="342900" indent="-342900">
              <a:buAutoNum type="arabicPeriod"/>
            </a:pPr>
            <a:r>
              <a:rPr lang="en-IN" sz="5400" dirty="0"/>
              <a:t>www.qrcode-tiger.com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1000" y="4229100"/>
            <a:ext cx="9470390" cy="1140056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ctr">
              <a:lnSpc>
                <a:spcPts val="8550"/>
              </a:lnSpc>
              <a:spcBef>
                <a:spcPts val="290"/>
              </a:spcBef>
            </a:pPr>
            <a:r>
              <a:rPr lang="en-IN" sz="7200" dirty="0">
                <a:latin typeface="Verdana"/>
                <a:cs typeface="Verdana"/>
              </a:rPr>
              <a:t>THANK YOU</a:t>
            </a:r>
            <a:endParaRPr sz="72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890" y="0"/>
            <a:ext cx="16230600" cy="3571875"/>
          </a:xfrm>
          <a:custGeom>
            <a:avLst/>
            <a:gdLst/>
            <a:ahLst/>
            <a:cxnLst/>
            <a:rect l="l" t="t" r="r" b="b"/>
            <a:pathLst>
              <a:path w="16230600" h="3571875">
                <a:moveTo>
                  <a:pt x="16230207" y="3556317"/>
                </a:moveTo>
                <a:lnTo>
                  <a:pt x="15367" y="3556317"/>
                </a:lnTo>
                <a:lnTo>
                  <a:pt x="15367" y="0"/>
                </a:lnTo>
                <a:lnTo>
                  <a:pt x="0" y="0"/>
                </a:lnTo>
                <a:lnTo>
                  <a:pt x="0" y="3556317"/>
                </a:lnTo>
                <a:lnTo>
                  <a:pt x="0" y="3571557"/>
                </a:lnTo>
                <a:lnTo>
                  <a:pt x="16230207" y="3571557"/>
                </a:lnTo>
                <a:lnTo>
                  <a:pt x="16230207" y="3556317"/>
                </a:lnTo>
                <a:close/>
              </a:path>
              <a:path w="16230600" h="3571875">
                <a:moveTo>
                  <a:pt x="16230207" y="152"/>
                </a:moveTo>
                <a:lnTo>
                  <a:pt x="16214509" y="152"/>
                </a:lnTo>
                <a:lnTo>
                  <a:pt x="16214509" y="3555962"/>
                </a:lnTo>
                <a:lnTo>
                  <a:pt x="16230207" y="3555962"/>
                </a:lnTo>
                <a:lnTo>
                  <a:pt x="16230207" y="152"/>
                </a:lnTo>
                <a:close/>
              </a:path>
            </a:pathLst>
          </a:custGeom>
          <a:solidFill>
            <a:srgbClr val="7D36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11499" y="1850409"/>
            <a:ext cx="50653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470" dirty="0">
                <a:solidFill>
                  <a:srgbClr val="3112F5"/>
                </a:solidFill>
                <a:latin typeface="Verdana"/>
                <a:cs typeface="Verdana"/>
              </a:rPr>
              <a:t>CONTENTS</a:t>
            </a:r>
            <a:endParaRPr sz="7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8704" y="3813736"/>
            <a:ext cx="8708390" cy="609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0" marR="684530" indent="-635" algn="ctr">
              <a:lnSpc>
                <a:spcPct val="116100"/>
              </a:lnSpc>
              <a:spcBef>
                <a:spcPts val="95"/>
              </a:spcBef>
            </a:pPr>
            <a:r>
              <a:rPr sz="4900" spc="135" dirty="0">
                <a:solidFill>
                  <a:srgbClr val="3112F5"/>
                </a:solidFill>
                <a:latin typeface="Tahoma"/>
                <a:cs typeface="Tahoma"/>
              </a:rPr>
              <a:t>PROBLEM </a:t>
            </a:r>
            <a:r>
              <a:rPr sz="4900" spc="-40" dirty="0">
                <a:solidFill>
                  <a:srgbClr val="3112F5"/>
                </a:solidFill>
                <a:latin typeface="Tahoma"/>
                <a:cs typeface="Tahoma"/>
              </a:rPr>
              <a:t>STATEMENT </a:t>
            </a:r>
            <a:r>
              <a:rPr sz="4900" spc="-35" dirty="0">
                <a:solidFill>
                  <a:srgbClr val="3112F5"/>
                </a:solidFill>
                <a:latin typeface="Tahoma"/>
                <a:cs typeface="Tahoma"/>
              </a:rPr>
              <a:t> </a:t>
            </a:r>
            <a:r>
              <a:rPr sz="4900" spc="-30" dirty="0">
                <a:solidFill>
                  <a:srgbClr val="3112F5"/>
                </a:solidFill>
                <a:latin typeface="Tahoma"/>
                <a:cs typeface="Tahoma"/>
              </a:rPr>
              <a:t>INTRODUCTION</a:t>
            </a:r>
            <a:r>
              <a:rPr sz="4900" spc="-285" dirty="0">
                <a:solidFill>
                  <a:srgbClr val="3112F5"/>
                </a:solidFill>
                <a:latin typeface="Tahoma"/>
                <a:cs typeface="Tahoma"/>
              </a:rPr>
              <a:t> </a:t>
            </a:r>
            <a:r>
              <a:rPr sz="4900" spc="50" dirty="0">
                <a:solidFill>
                  <a:srgbClr val="3112F5"/>
                </a:solidFill>
                <a:latin typeface="Tahoma"/>
                <a:cs typeface="Tahoma"/>
              </a:rPr>
              <a:t> </a:t>
            </a:r>
            <a:r>
              <a:rPr sz="4900" spc="-1520" dirty="0">
                <a:solidFill>
                  <a:srgbClr val="3112F5"/>
                </a:solidFill>
                <a:latin typeface="Tahoma"/>
                <a:cs typeface="Tahoma"/>
              </a:rPr>
              <a:t> </a:t>
            </a:r>
            <a:r>
              <a:rPr sz="4900" spc="-65" dirty="0">
                <a:solidFill>
                  <a:srgbClr val="3112F5"/>
                </a:solidFill>
                <a:latin typeface="Tahoma"/>
                <a:cs typeface="Tahoma"/>
              </a:rPr>
              <a:t>MOTIVATION </a:t>
            </a:r>
            <a:r>
              <a:rPr sz="4900" spc="-60" dirty="0">
                <a:solidFill>
                  <a:srgbClr val="3112F5"/>
                </a:solidFill>
                <a:latin typeface="Tahoma"/>
                <a:cs typeface="Tahoma"/>
              </a:rPr>
              <a:t> </a:t>
            </a:r>
            <a:r>
              <a:rPr sz="4900" spc="85" dirty="0">
                <a:solidFill>
                  <a:srgbClr val="3112F5"/>
                </a:solidFill>
                <a:latin typeface="Tahoma"/>
                <a:cs typeface="Tahoma"/>
              </a:rPr>
              <a:t>TECHNOLOGY</a:t>
            </a:r>
            <a:r>
              <a:rPr sz="4900" spc="-270" dirty="0">
                <a:solidFill>
                  <a:srgbClr val="3112F5"/>
                </a:solidFill>
                <a:latin typeface="Tahoma"/>
                <a:cs typeface="Tahoma"/>
              </a:rPr>
              <a:t> </a:t>
            </a:r>
            <a:r>
              <a:rPr sz="4900" spc="80" dirty="0">
                <a:solidFill>
                  <a:srgbClr val="3112F5"/>
                </a:solidFill>
                <a:latin typeface="Tahoma"/>
                <a:cs typeface="Tahoma"/>
              </a:rPr>
              <a:t>USED</a:t>
            </a:r>
            <a:endParaRPr sz="4900" dirty="0">
              <a:latin typeface="Tahoma"/>
              <a:cs typeface="Tahoma"/>
            </a:endParaRPr>
          </a:p>
          <a:p>
            <a:pPr marL="12700" marR="5080" algn="ctr">
              <a:lnSpc>
                <a:spcPts val="6820"/>
              </a:lnSpc>
              <a:spcBef>
                <a:spcPts val="390"/>
              </a:spcBef>
            </a:pPr>
            <a:r>
              <a:rPr sz="4900" spc="60" dirty="0">
                <a:solidFill>
                  <a:srgbClr val="3112F5"/>
                </a:solidFill>
                <a:latin typeface="Tahoma"/>
                <a:cs typeface="Tahoma"/>
              </a:rPr>
              <a:t>METHODOLOGY(FLOW</a:t>
            </a:r>
            <a:r>
              <a:rPr sz="4900" spc="-295" dirty="0">
                <a:solidFill>
                  <a:srgbClr val="3112F5"/>
                </a:solidFill>
                <a:latin typeface="Tahoma"/>
                <a:cs typeface="Tahoma"/>
              </a:rPr>
              <a:t> </a:t>
            </a:r>
            <a:r>
              <a:rPr sz="4900" spc="-114" dirty="0">
                <a:solidFill>
                  <a:srgbClr val="3112F5"/>
                </a:solidFill>
                <a:latin typeface="Tahoma"/>
                <a:cs typeface="Tahoma"/>
              </a:rPr>
              <a:t>CHART) </a:t>
            </a:r>
            <a:r>
              <a:rPr sz="4900" spc="-1520" dirty="0">
                <a:solidFill>
                  <a:srgbClr val="3112F5"/>
                </a:solidFill>
                <a:latin typeface="Tahoma"/>
                <a:cs typeface="Tahoma"/>
              </a:rPr>
              <a:t> </a:t>
            </a:r>
            <a:r>
              <a:rPr sz="4900" spc="-15" dirty="0">
                <a:solidFill>
                  <a:srgbClr val="3112F5"/>
                </a:solidFill>
                <a:latin typeface="Tahoma"/>
                <a:cs typeface="Tahoma"/>
              </a:rPr>
              <a:t>GANTT</a:t>
            </a:r>
            <a:r>
              <a:rPr sz="4900" spc="-265" dirty="0">
                <a:solidFill>
                  <a:srgbClr val="3112F5"/>
                </a:solidFill>
                <a:latin typeface="Tahoma"/>
                <a:cs typeface="Tahoma"/>
              </a:rPr>
              <a:t> </a:t>
            </a:r>
            <a:r>
              <a:rPr sz="4900" spc="-30" dirty="0">
                <a:solidFill>
                  <a:srgbClr val="3112F5"/>
                </a:solidFill>
                <a:latin typeface="Tahoma"/>
                <a:cs typeface="Tahoma"/>
              </a:rPr>
              <a:t>CHART</a:t>
            </a:r>
            <a:endParaRPr sz="49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4900" spc="-30" dirty="0">
                <a:solidFill>
                  <a:srgbClr val="3112F5"/>
                </a:solidFill>
                <a:latin typeface="Tahoma"/>
                <a:cs typeface="Tahoma"/>
              </a:rPr>
              <a:t>REFERENCES</a:t>
            </a:r>
            <a:endParaRPr sz="49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2650" y="3813736"/>
            <a:ext cx="528955" cy="609282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4900" spc="114" dirty="0">
                <a:solidFill>
                  <a:srgbClr val="3112F5"/>
                </a:solidFill>
                <a:latin typeface="Tahoma"/>
                <a:cs typeface="Tahoma"/>
              </a:rPr>
              <a:t>1</a:t>
            </a:r>
            <a:r>
              <a:rPr sz="4900" spc="-320" dirty="0">
                <a:solidFill>
                  <a:srgbClr val="3112F5"/>
                </a:solidFill>
                <a:latin typeface="Tahoma"/>
                <a:cs typeface="Tahoma"/>
              </a:rPr>
              <a:t>.</a:t>
            </a:r>
            <a:endParaRPr sz="4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4900" spc="114" dirty="0">
                <a:solidFill>
                  <a:srgbClr val="3112F5"/>
                </a:solidFill>
                <a:latin typeface="Tahoma"/>
                <a:cs typeface="Tahoma"/>
              </a:rPr>
              <a:t>2</a:t>
            </a:r>
            <a:r>
              <a:rPr sz="4900" spc="-320" dirty="0">
                <a:solidFill>
                  <a:srgbClr val="3112F5"/>
                </a:solidFill>
                <a:latin typeface="Tahoma"/>
                <a:cs typeface="Tahoma"/>
              </a:rPr>
              <a:t>.</a:t>
            </a:r>
            <a:endParaRPr sz="4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4900" spc="114" dirty="0">
                <a:solidFill>
                  <a:srgbClr val="3112F5"/>
                </a:solidFill>
                <a:latin typeface="Tahoma"/>
                <a:cs typeface="Tahoma"/>
              </a:rPr>
              <a:t>3</a:t>
            </a:r>
            <a:r>
              <a:rPr sz="4900" spc="-320" dirty="0">
                <a:solidFill>
                  <a:srgbClr val="3112F5"/>
                </a:solidFill>
                <a:latin typeface="Tahoma"/>
                <a:cs typeface="Tahoma"/>
              </a:rPr>
              <a:t>.</a:t>
            </a:r>
            <a:endParaRPr sz="4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4900" spc="114" dirty="0">
                <a:solidFill>
                  <a:srgbClr val="3112F5"/>
                </a:solidFill>
                <a:latin typeface="Tahoma"/>
                <a:cs typeface="Tahoma"/>
              </a:rPr>
              <a:t>4</a:t>
            </a:r>
            <a:r>
              <a:rPr sz="4900" spc="-320" dirty="0">
                <a:solidFill>
                  <a:srgbClr val="3112F5"/>
                </a:solidFill>
                <a:latin typeface="Tahoma"/>
                <a:cs typeface="Tahoma"/>
              </a:rPr>
              <a:t>.</a:t>
            </a:r>
            <a:endParaRPr sz="4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4900" spc="114" dirty="0">
                <a:solidFill>
                  <a:srgbClr val="3112F5"/>
                </a:solidFill>
                <a:latin typeface="Tahoma"/>
                <a:cs typeface="Tahoma"/>
              </a:rPr>
              <a:t>5</a:t>
            </a:r>
            <a:r>
              <a:rPr sz="4900" spc="-320" dirty="0">
                <a:solidFill>
                  <a:srgbClr val="3112F5"/>
                </a:solidFill>
                <a:latin typeface="Tahoma"/>
                <a:cs typeface="Tahoma"/>
              </a:rPr>
              <a:t>.</a:t>
            </a:r>
            <a:endParaRPr sz="4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4900" spc="114" dirty="0">
                <a:solidFill>
                  <a:srgbClr val="3112F5"/>
                </a:solidFill>
                <a:latin typeface="Tahoma"/>
                <a:cs typeface="Tahoma"/>
              </a:rPr>
              <a:t>6</a:t>
            </a:r>
            <a:r>
              <a:rPr sz="4900" spc="-320" dirty="0">
                <a:solidFill>
                  <a:srgbClr val="3112F5"/>
                </a:solidFill>
                <a:latin typeface="Tahoma"/>
                <a:cs typeface="Tahoma"/>
              </a:rPr>
              <a:t>.</a:t>
            </a:r>
            <a:endParaRPr sz="4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4900" spc="114" dirty="0">
                <a:solidFill>
                  <a:srgbClr val="3112F5"/>
                </a:solidFill>
                <a:latin typeface="Tahoma"/>
                <a:cs typeface="Tahoma"/>
              </a:rPr>
              <a:t>7</a:t>
            </a:r>
            <a:r>
              <a:rPr sz="4900" spc="-320" dirty="0">
                <a:solidFill>
                  <a:srgbClr val="3112F5"/>
                </a:solidFill>
                <a:latin typeface="Tahoma"/>
                <a:cs typeface="Tahoma"/>
              </a:rPr>
              <a:t>.</a:t>
            </a:r>
            <a:endParaRPr sz="49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635" cy="10287000"/>
            <a:chOff x="0" y="1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01568" y="26"/>
              <a:ext cx="10086975" cy="10287000"/>
            </a:xfrm>
            <a:custGeom>
              <a:avLst/>
              <a:gdLst/>
              <a:ahLst/>
              <a:cxnLst/>
              <a:rect l="l" t="t" r="r" b="b"/>
              <a:pathLst>
                <a:path w="10086975" h="10287000">
                  <a:moveTo>
                    <a:pt x="10086974" y="10286947"/>
                  </a:moveTo>
                  <a:lnTo>
                    <a:pt x="0" y="10286947"/>
                  </a:lnTo>
                  <a:lnTo>
                    <a:pt x="0" y="0"/>
                  </a:lnTo>
                  <a:lnTo>
                    <a:pt x="10086974" y="0"/>
                  </a:lnTo>
                  <a:lnTo>
                    <a:pt x="10086974" y="102869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6000" y="6410816"/>
            <a:ext cx="6231255" cy="284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8000" b="1" spc="-580" dirty="0">
                <a:solidFill>
                  <a:srgbClr val="FFFFFF"/>
                </a:solidFill>
                <a:latin typeface="Verdana"/>
                <a:cs typeface="Verdana"/>
              </a:rPr>
              <a:t>PROBLEM </a:t>
            </a:r>
            <a:r>
              <a:rPr sz="800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0" b="1" spc="-434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8000" b="1" spc="-1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000" b="1" spc="-43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8000" b="1" spc="-6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0" b="1" spc="-78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8000" b="1" spc="-6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0" b="1" spc="-7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8000" b="1" spc="-4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9257" y="3214424"/>
            <a:ext cx="8851265" cy="43749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9600"/>
              </a:lnSpc>
              <a:spcBef>
                <a:spcPts val="90"/>
              </a:spcBef>
            </a:pPr>
            <a:r>
              <a:rPr sz="6600" spc="-375" dirty="0">
                <a:latin typeface="Tahoma"/>
                <a:cs typeface="Tahoma"/>
              </a:rPr>
              <a:t>To</a:t>
            </a:r>
            <a:r>
              <a:rPr sz="6600" spc="-25" dirty="0">
                <a:latin typeface="Tahoma"/>
                <a:cs typeface="Tahoma"/>
              </a:rPr>
              <a:t> </a:t>
            </a:r>
            <a:r>
              <a:rPr sz="6600" spc="135" dirty="0">
                <a:latin typeface="Tahoma"/>
                <a:cs typeface="Tahoma"/>
              </a:rPr>
              <a:t>develope</a:t>
            </a:r>
            <a:r>
              <a:rPr sz="6600" spc="-20" dirty="0">
                <a:latin typeface="Tahoma"/>
                <a:cs typeface="Tahoma"/>
              </a:rPr>
              <a:t> </a:t>
            </a:r>
            <a:r>
              <a:rPr sz="6600" spc="310" dirty="0">
                <a:latin typeface="Tahoma"/>
                <a:cs typeface="Tahoma"/>
              </a:rPr>
              <a:t>a</a:t>
            </a:r>
            <a:r>
              <a:rPr sz="6600" spc="-25" dirty="0">
                <a:latin typeface="Tahoma"/>
                <a:cs typeface="Tahoma"/>
              </a:rPr>
              <a:t> </a:t>
            </a:r>
            <a:r>
              <a:rPr sz="6600" spc="105" dirty="0">
                <a:latin typeface="Tahoma"/>
                <a:cs typeface="Tahoma"/>
              </a:rPr>
              <a:t>tool</a:t>
            </a:r>
            <a:r>
              <a:rPr lang="en-IN" sz="6600" spc="-20" dirty="0">
                <a:latin typeface="Tahoma"/>
                <a:cs typeface="Tahoma"/>
              </a:rPr>
              <a:t> which generates QR-codes by taking employee details</a:t>
            </a:r>
            <a:endParaRPr sz="66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7400" y="734074"/>
            <a:ext cx="14173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441700" algn="l"/>
                <a:tab pos="5499735" algn="l"/>
              </a:tabLst>
            </a:pPr>
            <a:r>
              <a:rPr lang="en-IN" sz="7200" dirty="0"/>
              <a:t>Introduction to QR codes</a:t>
            </a:r>
            <a:endParaRPr sz="720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196081" y="1982472"/>
            <a:ext cx="15895955" cy="7399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 fontAlgn="base"/>
            <a:r>
              <a:rPr lang="en-US" b="0" i="0" strike="noStrike" dirty="0">
                <a:effectLst/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‘Quick Response Code’ </a:t>
            </a:r>
            <a:r>
              <a:rPr lang="en-US" b="0" i="0" dirty="0">
                <a:effectLst/>
                <a:latin typeface="Georgia" panose="02040502050405020303" pitchFamily="18" charset="0"/>
              </a:rPr>
              <a:t>also known as QR code is a two-dimensional type of barcode that Denso Wave develops, a Japanese barcode developer, in 1994.</a:t>
            </a:r>
          </a:p>
          <a:p>
            <a:pPr algn="ctr" fontAlgn="base"/>
            <a:r>
              <a:rPr lang="en-US" b="0" i="0" dirty="0">
                <a:effectLst/>
                <a:latin typeface="Georgia" panose="02040502050405020303" pitchFamily="18" charset="0"/>
              </a:rPr>
              <a:t>QR codes are scan-able using smartphones devices, which are natively developed to scan/detect QR codes. These codes are generated using an online QR code generator that displays an online information to the scanner when scanned. </a:t>
            </a:r>
          </a:p>
          <a:p>
            <a:pPr marL="12700" marR="5080" algn="ctr">
              <a:lnSpc>
                <a:spcPct val="115599"/>
              </a:lnSpc>
              <a:spcBef>
                <a:spcPts val="95"/>
              </a:spcBef>
            </a:pPr>
            <a:endParaRPr spc="-5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"/>
              <a:ext cx="9525000" cy="10287000"/>
            </a:xfrm>
            <a:custGeom>
              <a:avLst/>
              <a:gdLst/>
              <a:ahLst/>
              <a:cxnLst/>
              <a:rect l="l" t="t" r="r" b="b"/>
              <a:pathLst>
                <a:path w="9525000" h="10287000">
                  <a:moveTo>
                    <a:pt x="9524999" y="10286920"/>
                  </a:moveTo>
                  <a:lnTo>
                    <a:pt x="0" y="10286920"/>
                  </a:lnTo>
                  <a:lnTo>
                    <a:pt x="0" y="0"/>
                  </a:lnTo>
                  <a:lnTo>
                    <a:pt x="9524999" y="0"/>
                  </a:lnTo>
                  <a:lnTo>
                    <a:pt x="9524999" y="10286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56543" y="4496782"/>
            <a:ext cx="66782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-760" dirty="0">
                <a:latin typeface="Verdana"/>
                <a:cs typeface="Verdana"/>
              </a:rPr>
              <a:t>MOTIVATION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DC75A-FEA7-47F6-A3B6-4175630F6D52}"/>
              </a:ext>
            </a:extLst>
          </p:cNvPr>
          <p:cNvSpPr txBox="1"/>
          <p:nvPr/>
        </p:nvSpPr>
        <p:spPr>
          <a:xfrm>
            <a:off x="457199" y="2142678"/>
            <a:ext cx="8686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800" dirty="0">
                <a:solidFill>
                  <a:srgbClr val="7E3AE1"/>
                </a:solidFill>
                <a:latin typeface="Bahnschrift Light" panose="020B0502040204020203" pitchFamily="34" charset="0"/>
              </a:rPr>
              <a:t>LEARNING AND FAMILIARIZING WITH A NEW PROGRAMMING LANGUAGE THAT IS PYTHON.</a:t>
            </a:r>
          </a:p>
          <a:p>
            <a:pPr marL="342900" indent="-342900">
              <a:buAutoNum type="arabicPeriod"/>
            </a:pPr>
            <a:r>
              <a:rPr lang="en-US" sz="4800" dirty="0">
                <a:solidFill>
                  <a:srgbClr val="7E3AE1"/>
                </a:solidFill>
                <a:latin typeface="Bahnschrift Light" panose="020B0502040204020203" pitchFamily="34" charset="0"/>
              </a:rPr>
              <a:t> AN EASY TO USE TOOL THAT WILL GENERATE READABLE QR CODES USING EMPLOYEE DETAILS.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84095"/>
            <a:ext cx="92151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395" dirty="0">
                <a:solidFill>
                  <a:srgbClr val="7D36E3"/>
                </a:solidFill>
                <a:latin typeface="Verdana"/>
                <a:cs typeface="Verdana"/>
              </a:rPr>
              <a:t>T</a:t>
            </a:r>
            <a:r>
              <a:rPr sz="7200" b="1" spc="-615" dirty="0">
                <a:solidFill>
                  <a:srgbClr val="7D36E3"/>
                </a:solidFill>
                <a:latin typeface="Verdana"/>
                <a:cs typeface="Verdana"/>
              </a:rPr>
              <a:t>E</a:t>
            </a:r>
            <a:r>
              <a:rPr sz="7200" b="1" spc="-285" dirty="0">
                <a:solidFill>
                  <a:srgbClr val="7D36E3"/>
                </a:solidFill>
                <a:latin typeface="Verdana"/>
                <a:cs typeface="Verdana"/>
              </a:rPr>
              <a:t>C</a:t>
            </a:r>
            <a:r>
              <a:rPr sz="7200" b="1" spc="-430" dirty="0">
                <a:solidFill>
                  <a:srgbClr val="7D36E3"/>
                </a:solidFill>
                <a:latin typeface="Verdana"/>
                <a:cs typeface="Verdana"/>
              </a:rPr>
              <a:t>H</a:t>
            </a:r>
            <a:r>
              <a:rPr sz="7200" b="1" spc="-630" dirty="0">
                <a:solidFill>
                  <a:srgbClr val="7D36E3"/>
                </a:solidFill>
                <a:latin typeface="Verdana"/>
                <a:cs typeface="Verdana"/>
              </a:rPr>
              <a:t>N</a:t>
            </a:r>
            <a:r>
              <a:rPr sz="7200" b="1" spc="-405" dirty="0">
                <a:solidFill>
                  <a:srgbClr val="7D36E3"/>
                </a:solidFill>
                <a:latin typeface="Verdana"/>
                <a:cs typeface="Verdana"/>
              </a:rPr>
              <a:t>O</a:t>
            </a:r>
            <a:r>
              <a:rPr sz="7200" b="1" spc="-500" dirty="0">
                <a:solidFill>
                  <a:srgbClr val="7D36E3"/>
                </a:solidFill>
                <a:latin typeface="Verdana"/>
                <a:cs typeface="Verdana"/>
              </a:rPr>
              <a:t>L</a:t>
            </a:r>
            <a:r>
              <a:rPr sz="7200" b="1" spc="-405" dirty="0">
                <a:solidFill>
                  <a:srgbClr val="7D36E3"/>
                </a:solidFill>
                <a:latin typeface="Verdana"/>
                <a:cs typeface="Verdana"/>
              </a:rPr>
              <a:t>O</a:t>
            </a:r>
            <a:r>
              <a:rPr sz="7200" b="1" spc="-484" dirty="0">
                <a:solidFill>
                  <a:srgbClr val="7D36E3"/>
                </a:solidFill>
                <a:latin typeface="Verdana"/>
                <a:cs typeface="Verdana"/>
              </a:rPr>
              <a:t>G</a:t>
            </a:r>
            <a:r>
              <a:rPr sz="7200" b="1" spc="-685" dirty="0">
                <a:solidFill>
                  <a:srgbClr val="7D36E3"/>
                </a:solidFill>
                <a:latin typeface="Verdana"/>
                <a:cs typeface="Verdana"/>
              </a:rPr>
              <a:t>Y</a:t>
            </a:r>
            <a:r>
              <a:rPr sz="7200" b="1" spc="-440" dirty="0">
                <a:solidFill>
                  <a:srgbClr val="7D36E3"/>
                </a:solidFill>
                <a:latin typeface="Verdana"/>
                <a:cs typeface="Verdana"/>
              </a:rPr>
              <a:t> </a:t>
            </a:r>
            <a:r>
              <a:rPr sz="7200" b="1" spc="-484" dirty="0">
                <a:solidFill>
                  <a:srgbClr val="7D36E3"/>
                </a:solidFill>
                <a:latin typeface="Verdana"/>
                <a:cs typeface="Verdana"/>
              </a:rPr>
              <a:t>U</a:t>
            </a:r>
            <a:r>
              <a:rPr sz="7200" b="1" spc="-390" dirty="0">
                <a:solidFill>
                  <a:srgbClr val="7D36E3"/>
                </a:solidFill>
                <a:latin typeface="Verdana"/>
                <a:cs typeface="Verdana"/>
              </a:rPr>
              <a:t>S</a:t>
            </a:r>
            <a:r>
              <a:rPr sz="7200" b="1" spc="-615" dirty="0">
                <a:solidFill>
                  <a:srgbClr val="7D36E3"/>
                </a:solidFill>
                <a:latin typeface="Verdana"/>
                <a:cs typeface="Verdana"/>
              </a:rPr>
              <a:t>E</a:t>
            </a:r>
            <a:r>
              <a:rPr sz="7200" b="1" spc="-430" dirty="0">
                <a:solidFill>
                  <a:srgbClr val="7D36E3"/>
                </a:solidFill>
                <a:latin typeface="Verdana"/>
                <a:cs typeface="Verdana"/>
              </a:rPr>
              <a:t>D</a:t>
            </a:r>
            <a:endParaRPr sz="7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7057" y="3924300"/>
            <a:ext cx="187388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45" dirty="0">
                <a:latin typeface="Courier New"/>
                <a:cs typeface="Courier New"/>
              </a:rPr>
              <a:t>PYTHO</a:t>
            </a:r>
            <a:r>
              <a:rPr sz="4100" dirty="0">
                <a:latin typeface="Courier New"/>
                <a:cs typeface="Courier New"/>
              </a:rPr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1600" y="3785980"/>
            <a:ext cx="5139055" cy="49149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6080"/>
              </a:lnSpc>
              <a:spcBef>
                <a:spcPts val="335"/>
              </a:spcBef>
            </a:pPr>
            <a:r>
              <a:rPr sz="5100" b="1" u="heavy" spc="-305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P</a:t>
            </a:r>
            <a:r>
              <a:rPr sz="5100" b="1" u="heavy" spc="-385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R</a:t>
            </a:r>
            <a:r>
              <a:rPr sz="5100" b="1" u="heavy" spc="-290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O</a:t>
            </a:r>
            <a:r>
              <a:rPr sz="5100" b="1" u="heavy" spc="-345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G</a:t>
            </a:r>
            <a:r>
              <a:rPr sz="5100" b="1" u="heavy" spc="-385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R</a:t>
            </a:r>
            <a:r>
              <a:rPr sz="5100" b="1" u="heavy" spc="-95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A</a:t>
            </a:r>
            <a:r>
              <a:rPr sz="5100" b="1" u="heavy" spc="-500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MM</a:t>
            </a:r>
            <a:r>
              <a:rPr sz="5100" b="1" u="heavy" spc="-1265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I</a:t>
            </a:r>
            <a:r>
              <a:rPr sz="5100" b="1" u="heavy" spc="-450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N</a:t>
            </a:r>
            <a:r>
              <a:rPr sz="5100" b="1" u="heavy" spc="-240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G </a:t>
            </a:r>
            <a:r>
              <a:rPr sz="5100" b="1" spc="-145" dirty="0">
                <a:solidFill>
                  <a:srgbClr val="7D36E3"/>
                </a:solidFill>
                <a:latin typeface="Verdana"/>
                <a:cs typeface="Verdana"/>
              </a:rPr>
              <a:t> </a:t>
            </a:r>
            <a:r>
              <a:rPr sz="5100" b="1" u="heavy" spc="-310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LANGUAGE</a:t>
            </a:r>
            <a:endParaRPr sz="51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25"/>
              </a:spcBef>
            </a:pPr>
            <a:r>
              <a:rPr sz="5100" b="1" u="heavy" spc="-670" dirty="0">
                <a:solidFill>
                  <a:srgbClr val="7D36E3"/>
                </a:solidFill>
                <a:uFill>
                  <a:solidFill>
                    <a:srgbClr val="7D36E3"/>
                  </a:solidFill>
                </a:uFill>
                <a:latin typeface="Verdana"/>
                <a:cs typeface="Verdana"/>
              </a:rPr>
              <a:t>IDE</a:t>
            </a:r>
            <a:endParaRPr sz="5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7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endParaRPr sz="51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05800" y="5918310"/>
            <a:ext cx="556069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40" dirty="0">
                <a:latin typeface="Courier New"/>
                <a:cs typeface="Courier New"/>
              </a:rPr>
              <a:t>VISUAL</a:t>
            </a:r>
            <a:r>
              <a:rPr sz="4100" spc="-120" dirty="0">
                <a:latin typeface="Courier New"/>
                <a:cs typeface="Courier New"/>
              </a:rPr>
              <a:t> </a:t>
            </a:r>
            <a:r>
              <a:rPr sz="4100" spc="-40" dirty="0">
                <a:latin typeface="Courier New"/>
                <a:cs typeface="Courier New"/>
              </a:rPr>
              <a:t>STUDIO</a:t>
            </a:r>
            <a:r>
              <a:rPr sz="4100" spc="-114" dirty="0">
                <a:latin typeface="Courier New"/>
                <a:cs typeface="Courier New"/>
              </a:rPr>
              <a:t> </a:t>
            </a:r>
            <a:r>
              <a:rPr sz="4100" spc="-35" dirty="0">
                <a:latin typeface="Courier New"/>
                <a:cs typeface="Courier New"/>
              </a:rPr>
              <a:t>CODE</a:t>
            </a:r>
            <a:endParaRPr sz="4100" dirty="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0485" y="190500"/>
            <a:ext cx="15875" cy="10287000"/>
          </a:xfrm>
          <a:custGeom>
            <a:avLst/>
            <a:gdLst/>
            <a:ahLst/>
            <a:cxnLst/>
            <a:rect l="l" t="t" r="r" b="b"/>
            <a:pathLst>
              <a:path w="15875" h="10287000">
                <a:moveTo>
                  <a:pt x="1569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5696" y="0"/>
                </a:lnTo>
                <a:lnTo>
                  <a:pt x="15696" y="10287000"/>
                </a:lnTo>
                <a:close/>
              </a:path>
            </a:pathLst>
          </a:custGeom>
          <a:solidFill>
            <a:srgbClr val="7D36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5800" y="4088114"/>
            <a:ext cx="5364480" cy="2110771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8550"/>
              </a:lnSpc>
              <a:spcBef>
                <a:spcPts val="290"/>
              </a:spcBef>
            </a:pPr>
            <a:r>
              <a:rPr lang="en-US" sz="4800" b="1" spc="-130" dirty="0">
                <a:solidFill>
                  <a:srgbClr val="3112F5"/>
                </a:solidFill>
                <a:latin typeface="Verdana"/>
                <a:cs typeface="Verdana"/>
              </a:rPr>
              <a:t>METHODOLOGY (FLOW</a:t>
            </a:r>
            <a:r>
              <a:rPr lang="en-US" sz="4000" b="1" spc="-130" dirty="0">
                <a:solidFill>
                  <a:srgbClr val="3112F5"/>
                </a:solidFill>
                <a:latin typeface="Verdana"/>
                <a:cs typeface="Verdana"/>
              </a:rPr>
              <a:t> </a:t>
            </a:r>
            <a:r>
              <a:rPr lang="en-US" sz="4800" b="1" spc="-130" dirty="0">
                <a:solidFill>
                  <a:srgbClr val="3112F5"/>
                </a:solidFill>
                <a:latin typeface="Verdana"/>
                <a:cs typeface="Verdana"/>
              </a:rPr>
              <a:t>CHART)</a:t>
            </a:r>
            <a:endParaRPr sz="4800" dirty="0">
              <a:latin typeface="Verdana"/>
              <a:cs typeface="Verdan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16762F-C558-4A33-8FD7-F47FCDACD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90500"/>
            <a:ext cx="10972800" cy="10096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7D12C-B175-4C55-AD6A-A6668C5DFAC2}"/>
              </a:ext>
            </a:extLst>
          </p:cNvPr>
          <p:cNvSpPr txBox="1"/>
          <p:nvPr/>
        </p:nvSpPr>
        <p:spPr>
          <a:xfrm>
            <a:off x="9677400" y="63627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01768E5-81EF-4D0E-B503-A620D3E56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0B4813-AD13-4154-BA5D-BC19773C6966}"/>
              </a:ext>
            </a:extLst>
          </p:cNvPr>
          <p:cNvSpPr txBox="1"/>
          <p:nvPr/>
        </p:nvSpPr>
        <p:spPr>
          <a:xfrm>
            <a:off x="4114800" y="6477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+mj-lt"/>
              </a:rPr>
              <a:t>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84B5A-633F-49D6-B8C3-77F4B07087DD}"/>
              </a:ext>
            </a:extLst>
          </p:cNvPr>
          <p:cNvSpPr txBox="1"/>
          <p:nvPr/>
        </p:nvSpPr>
        <p:spPr>
          <a:xfrm>
            <a:off x="914400" y="2171700"/>
            <a:ext cx="157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1. If all details are entered, the tool will generate a QR code: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595E8-3296-4CB4-9709-CD08FBF9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727274"/>
            <a:ext cx="12765281" cy="7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8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01768E5-81EF-4D0E-B503-A620D3E56A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0B4813-AD13-4154-BA5D-BC19773C6966}"/>
              </a:ext>
            </a:extLst>
          </p:cNvPr>
          <p:cNvSpPr txBox="1"/>
          <p:nvPr/>
        </p:nvSpPr>
        <p:spPr>
          <a:xfrm>
            <a:off x="4114800" y="6477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+mj-lt"/>
              </a:rPr>
              <a:t>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84B5A-633F-49D6-B8C3-77F4B07087DD}"/>
              </a:ext>
            </a:extLst>
          </p:cNvPr>
          <p:cNvSpPr txBox="1"/>
          <p:nvPr/>
        </p:nvSpPr>
        <p:spPr>
          <a:xfrm>
            <a:off x="914400" y="2171700"/>
            <a:ext cx="157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2. If details are missing, the tool will show the following message: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595E8-3296-4CB4-9709-CD08FBF9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4601" y="2727274"/>
            <a:ext cx="12757679" cy="7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3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3256</TotalTime>
  <Words>224</Words>
  <Application>Microsoft Office PowerPoint</Application>
  <PresentationFormat>Custom</PresentationFormat>
  <Paragraphs>44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Bahnschrift Light</vt:lpstr>
      <vt:lpstr>Bahnschrift SemiBold SemiConden</vt:lpstr>
      <vt:lpstr>Calibri</vt:lpstr>
      <vt:lpstr>Courier New</vt:lpstr>
      <vt:lpstr>Georgia</vt:lpstr>
      <vt:lpstr>inherit</vt:lpstr>
      <vt:lpstr>Tahoma</vt:lpstr>
      <vt:lpstr>Trebuchet MS</vt:lpstr>
      <vt:lpstr>Verdana</vt:lpstr>
      <vt:lpstr>Office Theme</vt:lpstr>
      <vt:lpstr>EXPERIENTIAL LEARNING</vt:lpstr>
      <vt:lpstr>CONTENTS</vt:lpstr>
      <vt:lpstr>PowerPoint Presentation</vt:lpstr>
      <vt:lpstr>Introduction to QR codes</vt:lpstr>
      <vt:lpstr>MOTIVATION</vt:lpstr>
      <vt:lpstr>TECHNOLOGY USED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Technology Keynote Presentation</dc:title>
  <dc:creator>Khushi Rathi</dc:creator>
  <cp:keywords>DAE1ffcn3TE,BACfUJ569dw</cp:keywords>
  <cp:lastModifiedBy>Khushi Rathi [Information Technology - 2021]</cp:lastModifiedBy>
  <cp:revision>5</cp:revision>
  <dcterms:created xsi:type="dcterms:W3CDTF">2022-01-15T06:44:21Z</dcterms:created>
  <dcterms:modified xsi:type="dcterms:W3CDTF">2022-02-21T17:27:34Z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2022-01-15T00:00:00Z</vt:filetime>
  </property>
  <property fmtid="{D5CDD505-2E9C-101B-9397-08002B2CF9AE}" pid="3" name="Creator">
    <vt:lpwstr>Canva</vt:lpwstr>
  </property>
  <property fmtid="{D5CDD505-2E9C-101B-9397-08002B2CF9AE}" pid="4" name="LastSaved">
    <vt:filetime>2022-01-15T00:00:00Z</vt:filetime>
  </property>
</Properties>
</file>